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77"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624" autoAdjust="0"/>
  </p:normalViewPr>
  <p:slideViewPr>
    <p:cSldViewPr>
      <p:cViewPr varScale="1">
        <p:scale>
          <a:sx n="84" d="100"/>
          <a:sy n="84" d="100"/>
        </p:scale>
        <p:origin x="1426" y="8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49A3A06C-6774-4611-83E7-3247827A3C88}" type="datetimeFigureOut">
              <a:rPr lang="en-US" smtClean="0"/>
              <a:t>9/9/2023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97727DB-7E9A-4972-A7DA-6F4120047194}"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9A3A06C-6774-4611-83E7-3247827A3C88}" type="datetimeFigureOut">
              <a:rPr lang="en-US" smtClean="0"/>
              <a:t>9/9/2023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9A3A06C-6774-4611-83E7-3247827A3C88}" type="datetimeFigureOut">
              <a:rPr lang="en-US" smtClean="0"/>
              <a:t>9/9/2023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9A3A06C-6774-4611-83E7-3247827A3C88}" type="datetimeFigureOut">
              <a:rPr lang="en-US" smtClean="0"/>
              <a:t>9/9/2023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9A3A06C-6774-4611-83E7-3247827A3C88}" type="datetimeFigureOut">
              <a:rPr lang="en-US" smtClean="0"/>
              <a:t>9/9/2023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7727DB-7E9A-4972-A7DA-6F4120047194}"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9A3A06C-6774-4611-83E7-3247827A3C88}" type="datetimeFigureOut">
              <a:rPr lang="en-US" smtClean="0"/>
              <a:t>9/9/2023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9A3A06C-6774-4611-83E7-3247827A3C88}" type="datetimeFigureOut">
              <a:rPr lang="en-US" smtClean="0"/>
              <a:t>9/9/2023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49A3A06C-6774-4611-83E7-3247827A3C88}" type="datetimeFigureOut">
              <a:rPr lang="en-US" smtClean="0"/>
              <a:t>9/9/2023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A3A06C-6774-4611-83E7-3247827A3C88}" type="datetimeFigureOut">
              <a:rPr lang="en-US" smtClean="0"/>
              <a:t>9/9/2023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9A3A06C-6774-4611-83E7-3247827A3C88}" type="datetimeFigureOut">
              <a:rPr lang="en-US" smtClean="0"/>
              <a:t>9/9/2023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7727DB-7E9A-4972-A7DA-6F412004719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49A3A06C-6774-4611-83E7-3247827A3C88}" type="datetimeFigureOut">
              <a:rPr lang="en-US" smtClean="0"/>
              <a:t>9/9/2023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97727DB-7E9A-4972-A7DA-6F4120047194}"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9A3A06C-6774-4611-83E7-3247827A3C88}" type="datetimeFigureOut">
              <a:rPr lang="en-US" smtClean="0"/>
              <a:t>9/9/2023</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97727DB-7E9A-4972-A7DA-6F4120047194}"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pic>
        <p:nvPicPr>
          <p:cNvPr id="4" name="Picture 3" descr="A logo with a black background&#10;&#10;Description automatically generated">
            <a:extLst>
              <a:ext uri="{FF2B5EF4-FFF2-40B4-BE49-F238E27FC236}">
                <a16:creationId xmlns:a16="http://schemas.microsoft.com/office/drawing/2014/main" id="{DFFA6010-540B-1ECD-1508-ECE1CAB91F8A}"/>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914400" cy="552537"/>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chiark.greenend.org.uk/~sgtatham/putty/download.html"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wnload.mobatek.net/2202022022680737/MobaXterm_Installer_v22.0.zip"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7-Connecting to Instances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838200"/>
            <a:ext cx="8229600" cy="276999"/>
          </a:xfrm>
          <a:prstGeom prst="rect">
            <a:avLst/>
          </a:prstGeom>
        </p:spPr>
        <p:txBody>
          <a:bodyPr wrap="square">
            <a:spAutoFit/>
          </a:bodyPr>
          <a:lstStyle/>
          <a:p>
            <a:r>
              <a:rPr lang="en-US" sz="1200" dirty="0"/>
              <a:t>Specify the IP/Hostname at the Remote host text box, Select the Specify username option and fill the username. </a:t>
            </a:r>
          </a:p>
        </p:txBody>
      </p:sp>
      <p:pic>
        <p:nvPicPr>
          <p:cNvPr id="10242" name="Picture 2"/>
          <p:cNvPicPr>
            <a:picLocks noChangeAspect="1" noChangeArrowheads="1"/>
          </p:cNvPicPr>
          <p:nvPr/>
        </p:nvPicPr>
        <p:blipFill>
          <a:blip r:embed="rId2" cstate="print"/>
          <a:srcRect/>
          <a:stretch>
            <a:fillRect/>
          </a:stretch>
        </p:blipFill>
        <p:spPr bwMode="auto">
          <a:xfrm>
            <a:off x="304800" y="1193800"/>
            <a:ext cx="5486400" cy="2768600"/>
          </a:xfrm>
          <a:prstGeom prst="rect">
            <a:avLst/>
          </a:prstGeom>
          <a:noFill/>
          <a:ln w="9525">
            <a:noFill/>
            <a:miter lim="800000"/>
            <a:headEnd/>
            <a:tailEnd/>
          </a:ln>
        </p:spPr>
      </p:pic>
      <p:sp>
        <p:nvSpPr>
          <p:cNvPr id="6" name="Rectangle 5"/>
          <p:cNvSpPr/>
          <p:nvPr/>
        </p:nvSpPr>
        <p:spPr>
          <a:xfrm>
            <a:off x="304800" y="4038600"/>
            <a:ext cx="7772400" cy="461665"/>
          </a:xfrm>
          <a:prstGeom prst="rect">
            <a:avLst/>
          </a:prstGeom>
        </p:spPr>
        <p:txBody>
          <a:bodyPr wrap="square">
            <a:spAutoFit/>
          </a:bodyPr>
          <a:lstStyle/>
          <a:p>
            <a:r>
              <a:rPr lang="en-US" sz="1200" dirty="0"/>
              <a:t>Select advanced SSH Settings bar, select use private key, then mouse over to the end of the text box, you will find a search icon click on it to load the key pair.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685800" y="533400"/>
            <a:ext cx="4501342" cy="2971800"/>
          </a:xfrm>
          <a:prstGeom prst="rect">
            <a:avLst/>
          </a:prstGeom>
          <a:noFill/>
          <a:ln w="9525">
            <a:noFill/>
            <a:miter lim="800000"/>
            <a:headEnd/>
            <a:tailEnd/>
          </a:ln>
        </p:spPr>
      </p:pic>
      <p:sp>
        <p:nvSpPr>
          <p:cNvPr id="5" name="Rectangle 4"/>
          <p:cNvSpPr/>
          <p:nvPr/>
        </p:nvSpPr>
        <p:spPr>
          <a:xfrm>
            <a:off x="304800" y="3352800"/>
            <a:ext cx="4572000" cy="830997"/>
          </a:xfrm>
          <a:prstGeom prst="rect">
            <a:avLst/>
          </a:prstGeom>
        </p:spPr>
        <p:txBody>
          <a:bodyPr>
            <a:spAutoFit/>
          </a:bodyPr>
          <a:lstStyle/>
          <a:p>
            <a:endParaRPr lang="en-US" sz="1200" dirty="0"/>
          </a:p>
          <a:p>
            <a:r>
              <a:rPr lang="en-US" sz="1200" dirty="0"/>
              <a:t> Choose the PEM file click on open</a:t>
            </a:r>
          </a:p>
          <a:p>
            <a:endParaRPr lang="en-US" sz="1200" dirty="0"/>
          </a:p>
          <a:p>
            <a:r>
              <a:rPr lang="en-US" sz="1200" dirty="0"/>
              <a:t>Next, click on OK to connect to the Linux server</a:t>
            </a:r>
          </a:p>
        </p:txBody>
      </p:sp>
      <p:pic>
        <p:nvPicPr>
          <p:cNvPr id="11267" name="Picture 3"/>
          <p:cNvPicPr>
            <a:picLocks noChangeAspect="1" noChangeArrowheads="1"/>
          </p:cNvPicPr>
          <p:nvPr/>
        </p:nvPicPr>
        <p:blipFill>
          <a:blip r:embed="rId3" cstate="print"/>
          <a:srcRect/>
          <a:stretch>
            <a:fillRect/>
          </a:stretch>
        </p:blipFill>
        <p:spPr bwMode="auto">
          <a:xfrm>
            <a:off x="609600" y="4151033"/>
            <a:ext cx="4572000" cy="2554567"/>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838200"/>
            <a:ext cx="8001000" cy="276999"/>
          </a:xfrm>
          <a:prstGeom prst="rect">
            <a:avLst/>
          </a:prstGeom>
        </p:spPr>
        <p:txBody>
          <a:bodyPr wrap="square">
            <a:spAutoFit/>
          </a:bodyPr>
          <a:lstStyle/>
          <a:p>
            <a:r>
              <a:rPr lang="en-US" sz="1200" dirty="0"/>
              <a:t>Once clicked on OK, you will be connected to Linux server, then use “</a:t>
            </a:r>
            <a:r>
              <a:rPr lang="en-US" sz="1200" dirty="0" err="1"/>
              <a:t>sudo</a:t>
            </a:r>
            <a:r>
              <a:rPr lang="en-US" sz="1200" dirty="0"/>
              <a:t> -</a:t>
            </a:r>
            <a:r>
              <a:rPr lang="en-US" sz="1200" dirty="0" err="1"/>
              <a:t>i</a:t>
            </a:r>
            <a:r>
              <a:rPr lang="en-US" sz="1200" dirty="0"/>
              <a:t>” command to log in to root user.</a:t>
            </a:r>
          </a:p>
        </p:txBody>
      </p:sp>
      <p:pic>
        <p:nvPicPr>
          <p:cNvPr id="12290" name="Picture 2"/>
          <p:cNvPicPr>
            <a:picLocks noChangeAspect="1" noChangeArrowheads="1"/>
          </p:cNvPicPr>
          <p:nvPr/>
        </p:nvPicPr>
        <p:blipFill>
          <a:blip r:embed="rId2" cstate="print"/>
          <a:srcRect/>
          <a:stretch>
            <a:fillRect/>
          </a:stretch>
        </p:blipFill>
        <p:spPr bwMode="auto">
          <a:xfrm>
            <a:off x="304800" y="1143000"/>
            <a:ext cx="5104800" cy="2743200"/>
          </a:xfrm>
          <a:prstGeom prst="rect">
            <a:avLst/>
          </a:prstGeom>
          <a:noFill/>
          <a:ln w="9525">
            <a:noFill/>
            <a:miter lim="800000"/>
            <a:headEnd/>
            <a:tailEnd/>
          </a:ln>
        </p:spPr>
      </p:pic>
      <p:sp>
        <p:nvSpPr>
          <p:cNvPr id="6" name="Rectangle 5"/>
          <p:cNvSpPr/>
          <p:nvPr/>
        </p:nvSpPr>
        <p:spPr>
          <a:xfrm>
            <a:off x="381000" y="4038600"/>
            <a:ext cx="4615494" cy="369332"/>
          </a:xfrm>
          <a:prstGeom prst="rect">
            <a:avLst/>
          </a:prstGeom>
        </p:spPr>
        <p:txBody>
          <a:bodyPr wrap="none">
            <a:spAutoFit/>
          </a:bodyPr>
          <a:lstStyle/>
          <a:p>
            <a:r>
              <a:rPr lang="en-US" b="1" dirty="0"/>
              <a:t>CONNECT USING PUTTY APPLICATION: </a:t>
            </a:r>
          </a:p>
        </p:txBody>
      </p:sp>
      <p:sp>
        <p:nvSpPr>
          <p:cNvPr id="7" name="Rectangle 6"/>
          <p:cNvSpPr/>
          <p:nvPr/>
        </p:nvSpPr>
        <p:spPr>
          <a:xfrm>
            <a:off x="304800" y="4419600"/>
            <a:ext cx="5181600" cy="461665"/>
          </a:xfrm>
          <a:prstGeom prst="rect">
            <a:avLst/>
          </a:prstGeom>
        </p:spPr>
        <p:txBody>
          <a:bodyPr wrap="square">
            <a:spAutoFit/>
          </a:bodyPr>
          <a:lstStyle/>
          <a:p>
            <a:r>
              <a:rPr lang="en-US" sz="1200" dirty="0"/>
              <a:t>Download Putty.exe and Puttygen.exe from below URL and open it.</a:t>
            </a:r>
          </a:p>
          <a:p>
            <a:r>
              <a:rPr lang="en-US" sz="1200" dirty="0">
                <a:hlinkClick r:id="rId3"/>
              </a:rPr>
              <a:t>http://www.chiark.greenend.org.uk/~sgtatham/putty/download.html </a:t>
            </a:r>
            <a:r>
              <a:rPr lang="en-US" sz="1200" dirty="0"/>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2" cstate="print"/>
          <a:srcRect/>
          <a:stretch>
            <a:fillRect/>
          </a:stretch>
        </p:blipFill>
        <p:spPr bwMode="auto">
          <a:xfrm>
            <a:off x="993644" y="762000"/>
            <a:ext cx="4721356" cy="2895600"/>
          </a:xfrm>
          <a:prstGeom prst="rect">
            <a:avLst/>
          </a:prstGeom>
          <a:noFill/>
          <a:ln w="9525">
            <a:noFill/>
            <a:miter lim="800000"/>
            <a:headEnd/>
            <a:tailEnd/>
          </a:ln>
        </p:spPr>
      </p:pic>
      <p:sp>
        <p:nvSpPr>
          <p:cNvPr id="7" name="Rectangle 6"/>
          <p:cNvSpPr/>
          <p:nvPr/>
        </p:nvSpPr>
        <p:spPr>
          <a:xfrm>
            <a:off x="381000" y="3657600"/>
            <a:ext cx="8458200" cy="1015663"/>
          </a:xfrm>
          <a:prstGeom prst="rect">
            <a:avLst/>
          </a:prstGeom>
        </p:spPr>
        <p:txBody>
          <a:bodyPr wrap="square">
            <a:spAutoFit/>
          </a:bodyPr>
          <a:lstStyle/>
          <a:p>
            <a:r>
              <a:rPr lang="en-US" sz="1200" dirty="0"/>
              <a:t>Then, putty does not support PEM file authentication, so we have to convert PEM to PPK by using a app called </a:t>
            </a:r>
            <a:r>
              <a:rPr lang="en-US" sz="1200" dirty="0" err="1"/>
              <a:t>PuTTYgen</a:t>
            </a:r>
            <a:r>
              <a:rPr lang="en-US" sz="1200" dirty="0"/>
              <a:t>, as we have already downloaded. Once downloaded double click on the app will open, no need to install.</a:t>
            </a:r>
          </a:p>
          <a:p>
            <a:endParaRPr lang="en-US" sz="1200" dirty="0"/>
          </a:p>
          <a:p>
            <a:endParaRPr lang="en-US" sz="1200" dirty="0"/>
          </a:p>
          <a:p>
            <a:r>
              <a:rPr lang="en-US" sz="1200" dirty="0"/>
              <a:t> Open Puttygen.exe and select SSH-2 RSA in the below. </a:t>
            </a:r>
          </a:p>
        </p:txBody>
      </p:sp>
      <p:pic>
        <p:nvPicPr>
          <p:cNvPr id="13317" name="Picture 5"/>
          <p:cNvPicPr>
            <a:picLocks noChangeAspect="1" noChangeArrowheads="1"/>
          </p:cNvPicPr>
          <p:nvPr/>
        </p:nvPicPr>
        <p:blipFill>
          <a:blip r:embed="rId3" cstate="print"/>
          <a:srcRect/>
          <a:stretch>
            <a:fillRect/>
          </a:stretch>
        </p:blipFill>
        <p:spPr bwMode="auto">
          <a:xfrm>
            <a:off x="4191000" y="4191000"/>
            <a:ext cx="3733800" cy="255762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914400"/>
            <a:ext cx="3967368" cy="369332"/>
          </a:xfrm>
          <a:prstGeom prst="rect">
            <a:avLst/>
          </a:prstGeom>
        </p:spPr>
        <p:txBody>
          <a:bodyPr wrap="none">
            <a:spAutoFit/>
          </a:bodyPr>
          <a:lstStyle/>
          <a:p>
            <a:r>
              <a:rPr lang="en-US" b="1" dirty="0"/>
              <a:t>Click on Load to load the PEM file. </a:t>
            </a:r>
          </a:p>
        </p:txBody>
      </p:sp>
      <p:pic>
        <p:nvPicPr>
          <p:cNvPr id="14338" name="Picture 2"/>
          <p:cNvPicPr>
            <a:picLocks noChangeAspect="1" noChangeArrowheads="1"/>
          </p:cNvPicPr>
          <p:nvPr/>
        </p:nvPicPr>
        <p:blipFill>
          <a:blip r:embed="rId2" cstate="print"/>
          <a:srcRect/>
          <a:stretch>
            <a:fillRect/>
          </a:stretch>
        </p:blipFill>
        <p:spPr bwMode="auto">
          <a:xfrm>
            <a:off x="609601" y="1232576"/>
            <a:ext cx="4038600" cy="2844978"/>
          </a:xfrm>
          <a:prstGeom prst="rect">
            <a:avLst/>
          </a:prstGeom>
          <a:noFill/>
          <a:ln w="9525">
            <a:noFill/>
            <a:miter lim="800000"/>
            <a:headEnd/>
            <a:tailEnd/>
          </a:ln>
        </p:spPr>
      </p:pic>
      <p:sp>
        <p:nvSpPr>
          <p:cNvPr id="6" name="Rectangle 5"/>
          <p:cNvSpPr/>
          <p:nvPr/>
        </p:nvSpPr>
        <p:spPr>
          <a:xfrm>
            <a:off x="533400" y="4191000"/>
            <a:ext cx="8305800" cy="461665"/>
          </a:xfrm>
          <a:prstGeom prst="rect">
            <a:avLst/>
          </a:prstGeom>
        </p:spPr>
        <p:txBody>
          <a:bodyPr wrap="square">
            <a:spAutoFit/>
          </a:bodyPr>
          <a:lstStyle/>
          <a:p>
            <a:r>
              <a:rPr lang="en-US" sz="1200" dirty="0"/>
              <a:t>Once you click on Load, by default, </a:t>
            </a:r>
            <a:r>
              <a:rPr lang="en-US" sz="1200" dirty="0" err="1"/>
              <a:t>Puttygen</a:t>
            </a:r>
            <a:r>
              <a:rPr lang="en-US" sz="1200" dirty="0"/>
              <a:t> displays only files with extension. </a:t>
            </a:r>
            <a:r>
              <a:rPr lang="en-US" sz="1200" dirty="0" err="1"/>
              <a:t>ppk</a:t>
            </a:r>
            <a:r>
              <a:rPr lang="en-US" sz="1200" dirty="0"/>
              <a:t>. To locate your .</a:t>
            </a:r>
            <a:r>
              <a:rPr lang="en-US" sz="1200" dirty="0" err="1"/>
              <a:t>pem</a:t>
            </a:r>
            <a:r>
              <a:rPr lang="en-US" sz="1200" dirty="0"/>
              <a:t> file, select the option to display files of all types</a:t>
            </a:r>
          </a:p>
        </p:txBody>
      </p:sp>
      <p:pic>
        <p:nvPicPr>
          <p:cNvPr id="14339" name="Picture 3"/>
          <p:cNvPicPr>
            <a:picLocks noChangeAspect="1" noChangeArrowheads="1"/>
          </p:cNvPicPr>
          <p:nvPr/>
        </p:nvPicPr>
        <p:blipFill>
          <a:blip r:embed="rId3" cstate="print"/>
          <a:srcRect/>
          <a:stretch>
            <a:fillRect/>
          </a:stretch>
        </p:blipFill>
        <p:spPr bwMode="auto">
          <a:xfrm>
            <a:off x="228600" y="4724400"/>
            <a:ext cx="8737600" cy="1384300"/>
          </a:xfrm>
          <a:prstGeom prst="rect">
            <a:avLst/>
          </a:prstGeom>
          <a:noFill/>
          <a:ln w="9525">
            <a:noFill/>
            <a:miter lim="800000"/>
            <a:headEnd/>
            <a:tailEnd/>
          </a:ln>
        </p:spPr>
      </p:pic>
      <p:sp>
        <p:nvSpPr>
          <p:cNvPr id="8" name="Rectangle 7"/>
          <p:cNvSpPr/>
          <p:nvPr/>
        </p:nvSpPr>
        <p:spPr>
          <a:xfrm>
            <a:off x="304800" y="6027003"/>
            <a:ext cx="8610600" cy="646331"/>
          </a:xfrm>
          <a:prstGeom prst="rect">
            <a:avLst/>
          </a:prstGeom>
        </p:spPr>
        <p:txBody>
          <a:bodyPr wrap="square">
            <a:spAutoFit/>
          </a:bodyPr>
          <a:lstStyle/>
          <a:p>
            <a:endParaRPr lang="en-US" sz="1200" dirty="0"/>
          </a:p>
          <a:p>
            <a:r>
              <a:rPr lang="en-US" sz="1200" dirty="0"/>
              <a:t> Select your .</a:t>
            </a:r>
            <a:r>
              <a:rPr lang="en-US" sz="1200" dirty="0" err="1"/>
              <a:t>pem</a:t>
            </a:r>
            <a:r>
              <a:rPr lang="en-US" sz="1200" dirty="0"/>
              <a:t> file for the key pair that you specified when you launch your instance, and then click Open. Click OK to dismiss the confirmation dialog box</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762000" y="762000"/>
            <a:ext cx="4695713" cy="2057400"/>
          </a:xfrm>
          <a:prstGeom prst="rect">
            <a:avLst/>
          </a:prstGeom>
          <a:noFill/>
          <a:ln w="9525">
            <a:noFill/>
            <a:miter lim="800000"/>
            <a:headEnd/>
            <a:tailEnd/>
          </a:ln>
        </p:spPr>
      </p:pic>
      <p:sp>
        <p:nvSpPr>
          <p:cNvPr id="5" name="Rectangle 4"/>
          <p:cNvSpPr/>
          <p:nvPr/>
        </p:nvSpPr>
        <p:spPr>
          <a:xfrm>
            <a:off x="533400" y="2895600"/>
            <a:ext cx="8153400" cy="461665"/>
          </a:xfrm>
          <a:prstGeom prst="rect">
            <a:avLst/>
          </a:prstGeom>
        </p:spPr>
        <p:txBody>
          <a:bodyPr wrap="square">
            <a:spAutoFit/>
          </a:bodyPr>
          <a:lstStyle/>
          <a:p>
            <a:r>
              <a:rPr lang="en-US" sz="1200" dirty="0"/>
              <a:t>Click Save private key to save the key in the format that </a:t>
            </a:r>
            <a:r>
              <a:rPr lang="en-US" sz="1200" dirty="0" err="1"/>
              <a:t>PuTTY</a:t>
            </a:r>
            <a:r>
              <a:rPr lang="en-US" sz="1200" dirty="0"/>
              <a:t> can use. </a:t>
            </a:r>
            <a:r>
              <a:rPr lang="en-US" sz="1200" dirty="0" err="1"/>
              <a:t>PuTTYgen</a:t>
            </a:r>
            <a:r>
              <a:rPr lang="en-US" sz="1200" dirty="0"/>
              <a:t> displays a warning about saving the key without a passphrase. Click Yes</a:t>
            </a:r>
          </a:p>
        </p:txBody>
      </p:sp>
      <p:pic>
        <p:nvPicPr>
          <p:cNvPr id="15363" name="Picture 3"/>
          <p:cNvPicPr>
            <a:picLocks noChangeAspect="1" noChangeArrowheads="1"/>
          </p:cNvPicPr>
          <p:nvPr/>
        </p:nvPicPr>
        <p:blipFill>
          <a:blip r:embed="rId3" cstate="print"/>
          <a:srcRect/>
          <a:stretch>
            <a:fillRect/>
          </a:stretch>
        </p:blipFill>
        <p:spPr bwMode="auto">
          <a:xfrm>
            <a:off x="457200" y="3505200"/>
            <a:ext cx="5029200" cy="3093979"/>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2" cstate="print"/>
          <a:srcRect/>
          <a:stretch>
            <a:fillRect/>
          </a:stretch>
        </p:blipFill>
        <p:spPr bwMode="auto">
          <a:xfrm>
            <a:off x="1066801" y="762001"/>
            <a:ext cx="3657600" cy="1862610"/>
          </a:xfrm>
          <a:prstGeom prst="rect">
            <a:avLst/>
          </a:prstGeom>
          <a:noFill/>
          <a:ln w="9525">
            <a:noFill/>
            <a:miter lim="800000"/>
            <a:headEnd/>
            <a:tailEnd/>
          </a:ln>
        </p:spPr>
      </p:pic>
      <p:sp>
        <p:nvSpPr>
          <p:cNvPr id="6" name="Rectangle 5"/>
          <p:cNvSpPr/>
          <p:nvPr/>
        </p:nvSpPr>
        <p:spPr>
          <a:xfrm>
            <a:off x="609600" y="2819400"/>
            <a:ext cx="4572000" cy="276999"/>
          </a:xfrm>
          <a:prstGeom prst="rect">
            <a:avLst/>
          </a:prstGeom>
        </p:spPr>
        <p:txBody>
          <a:bodyPr>
            <a:spAutoFit/>
          </a:bodyPr>
          <a:lstStyle/>
          <a:p>
            <a:r>
              <a:rPr lang="en-US" sz="1200" dirty="0"/>
              <a:t>Then specify a name to the </a:t>
            </a:r>
            <a:r>
              <a:rPr lang="en-US" sz="1200" dirty="0" err="1"/>
              <a:t>ppk</a:t>
            </a:r>
            <a:r>
              <a:rPr lang="en-US" sz="1200" dirty="0"/>
              <a:t> file and click save. </a:t>
            </a:r>
          </a:p>
        </p:txBody>
      </p:sp>
      <p:pic>
        <p:nvPicPr>
          <p:cNvPr id="16388" name="Picture 4"/>
          <p:cNvPicPr>
            <a:picLocks noChangeAspect="1" noChangeArrowheads="1"/>
          </p:cNvPicPr>
          <p:nvPr/>
        </p:nvPicPr>
        <p:blipFill>
          <a:blip r:embed="rId3" cstate="print"/>
          <a:srcRect/>
          <a:stretch>
            <a:fillRect/>
          </a:stretch>
        </p:blipFill>
        <p:spPr bwMode="auto">
          <a:xfrm>
            <a:off x="457200" y="3200400"/>
            <a:ext cx="5416550" cy="3445506"/>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789801"/>
            <a:ext cx="6096000" cy="276999"/>
          </a:xfrm>
          <a:prstGeom prst="rect">
            <a:avLst/>
          </a:prstGeom>
        </p:spPr>
        <p:txBody>
          <a:bodyPr wrap="square">
            <a:spAutoFit/>
          </a:bodyPr>
          <a:lstStyle/>
          <a:p>
            <a:r>
              <a:rPr lang="en-US" sz="1200" dirty="0"/>
              <a:t>Now open the </a:t>
            </a:r>
            <a:r>
              <a:rPr lang="en-US" sz="1200" dirty="0" err="1"/>
              <a:t>PuTTY</a:t>
            </a:r>
            <a:r>
              <a:rPr lang="en-US" sz="1200" dirty="0"/>
              <a:t> app to start connecting to Linux instance, by double click on it. </a:t>
            </a:r>
          </a:p>
        </p:txBody>
      </p:sp>
      <p:pic>
        <p:nvPicPr>
          <p:cNvPr id="17410" name="Picture 2"/>
          <p:cNvPicPr>
            <a:picLocks noChangeAspect="1" noChangeArrowheads="1"/>
          </p:cNvPicPr>
          <p:nvPr/>
        </p:nvPicPr>
        <p:blipFill>
          <a:blip r:embed="rId2" cstate="print"/>
          <a:srcRect/>
          <a:stretch>
            <a:fillRect/>
          </a:stretch>
        </p:blipFill>
        <p:spPr bwMode="auto">
          <a:xfrm>
            <a:off x="685800" y="1066800"/>
            <a:ext cx="3581400" cy="2792101"/>
          </a:xfrm>
          <a:prstGeom prst="rect">
            <a:avLst/>
          </a:prstGeom>
          <a:noFill/>
          <a:ln w="9525">
            <a:noFill/>
            <a:miter lim="800000"/>
            <a:headEnd/>
            <a:tailEnd/>
          </a:ln>
        </p:spPr>
      </p:pic>
      <p:sp>
        <p:nvSpPr>
          <p:cNvPr id="6" name="Rectangle 5"/>
          <p:cNvSpPr/>
          <p:nvPr/>
        </p:nvSpPr>
        <p:spPr>
          <a:xfrm>
            <a:off x="381000" y="3962400"/>
            <a:ext cx="6858000" cy="276999"/>
          </a:xfrm>
          <a:prstGeom prst="rect">
            <a:avLst/>
          </a:prstGeom>
        </p:spPr>
        <p:txBody>
          <a:bodyPr wrap="square">
            <a:spAutoFit/>
          </a:bodyPr>
          <a:lstStyle/>
          <a:p>
            <a:r>
              <a:rPr lang="en-US" sz="1200" dirty="0"/>
              <a:t>Then go to AWS management console, select the instance and copy either Public DNS or Public IP. </a:t>
            </a:r>
          </a:p>
        </p:txBody>
      </p:sp>
      <p:pic>
        <p:nvPicPr>
          <p:cNvPr id="17411" name="Picture 3"/>
          <p:cNvPicPr>
            <a:picLocks noChangeAspect="1" noChangeArrowheads="1"/>
          </p:cNvPicPr>
          <p:nvPr/>
        </p:nvPicPr>
        <p:blipFill>
          <a:blip r:embed="rId3" cstate="print"/>
          <a:srcRect/>
          <a:stretch>
            <a:fillRect/>
          </a:stretch>
        </p:blipFill>
        <p:spPr bwMode="auto">
          <a:xfrm>
            <a:off x="533400" y="4343400"/>
            <a:ext cx="5499100" cy="24384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789801"/>
            <a:ext cx="6172200" cy="276999"/>
          </a:xfrm>
          <a:prstGeom prst="rect">
            <a:avLst/>
          </a:prstGeom>
        </p:spPr>
        <p:txBody>
          <a:bodyPr wrap="square">
            <a:spAutoFit/>
          </a:bodyPr>
          <a:lstStyle/>
          <a:p>
            <a:r>
              <a:rPr lang="en-US" sz="1200" dirty="0"/>
              <a:t>Then paste that in the Hostname or IP Address text box in the </a:t>
            </a:r>
            <a:r>
              <a:rPr lang="en-US" sz="1200" dirty="0" err="1"/>
              <a:t>PuTTY</a:t>
            </a:r>
            <a:r>
              <a:rPr lang="en-US" sz="1200" dirty="0"/>
              <a:t> app. </a:t>
            </a:r>
          </a:p>
        </p:txBody>
      </p:sp>
      <p:pic>
        <p:nvPicPr>
          <p:cNvPr id="18434" name="Picture 2"/>
          <p:cNvPicPr>
            <a:picLocks noChangeAspect="1" noChangeArrowheads="1"/>
          </p:cNvPicPr>
          <p:nvPr/>
        </p:nvPicPr>
        <p:blipFill>
          <a:blip r:embed="rId2" cstate="print"/>
          <a:srcRect/>
          <a:stretch>
            <a:fillRect/>
          </a:stretch>
        </p:blipFill>
        <p:spPr bwMode="auto">
          <a:xfrm>
            <a:off x="533400" y="1066800"/>
            <a:ext cx="3478436" cy="2546350"/>
          </a:xfrm>
          <a:prstGeom prst="rect">
            <a:avLst/>
          </a:prstGeom>
          <a:noFill/>
          <a:ln w="9525">
            <a:noFill/>
            <a:miter lim="800000"/>
            <a:headEnd/>
            <a:tailEnd/>
          </a:ln>
        </p:spPr>
      </p:pic>
      <p:sp>
        <p:nvSpPr>
          <p:cNvPr id="6" name="Rectangle 5"/>
          <p:cNvSpPr/>
          <p:nvPr/>
        </p:nvSpPr>
        <p:spPr>
          <a:xfrm>
            <a:off x="304800" y="3733800"/>
            <a:ext cx="6934200" cy="276999"/>
          </a:xfrm>
          <a:prstGeom prst="rect">
            <a:avLst/>
          </a:prstGeom>
        </p:spPr>
        <p:txBody>
          <a:bodyPr wrap="square">
            <a:spAutoFit/>
          </a:bodyPr>
          <a:lstStyle/>
          <a:p>
            <a:r>
              <a:rPr lang="en-US" sz="1200" dirty="0"/>
              <a:t>Then expand SSH under Connection, Choose Auth, then click on Browse from left</a:t>
            </a:r>
          </a:p>
        </p:txBody>
      </p:sp>
      <p:pic>
        <p:nvPicPr>
          <p:cNvPr id="18435" name="Picture 3"/>
          <p:cNvPicPr>
            <a:picLocks noChangeAspect="1" noChangeArrowheads="1"/>
          </p:cNvPicPr>
          <p:nvPr/>
        </p:nvPicPr>
        <p:blipFill>
          <a:blip r:embed="rId3" cstate="print"/>
          <a:srcRect/>
          <a:stretch>
            <a:fillRect/>
          </a:stretch>
        </p:blipFill>
        <p:spPr bwMode="auto">
          <a:xfrm>
            <a:off x="457200" y="4038600"/>
            <a:ext cx="3581400" cy="2695096"/>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838200"/>
            <a:ext cx="6324600" cy="1015663"/>
          </a:xfrm>
          <a:prstGeom prst="rect">
            <a:avLst/>
          </a:prstGeom>
        </p:spPr>
        <p:txBody>
          <a:bodyPr wrap="square">
            <a:spAutoFit/>
          </a:bodyPr>
          <a:lstStyle/>
          <a:p>
            <a:r>
              <a:rPr lang="en-US" sz="1200" dirty="0"/>
              <a:t>Choose the PPK file which we converted and click on open.</a:t>
            </a:r>
          </a:p>
          <a:p>
            <a:endParaRPr lang="en-US" sz="1200" dirty="0"/>
          </a:p>
          <a:p>
            <a:r>
              <a:rPr lang="en-US" sz="1200" dirty="0"/>
              <a:t>Next, choose Open on the </a:t>
            </a:r>
            <a:r>
              <a:rPr lang="en-US" sz="1200" dirty="0" err="1"/>
              <a:t>PuTTY</a:t>
            </a:r>
            <a:r>
              <a:rPr lang="en-US" sz="1200" dirty="0"/>
              <a:t> app, to connect to the Linux instance. </a:t>
            </a:r>
          </a:p>
          <a:p>
            <a:r>
              <a:rPr lang="en-US" sz="1200" dirty="0"/>
              <a:t> </a:t>
            </a:r>
          </a:p>
          <a:p>
            <a:r>
              <a:rPr lang="en-US" sz="1200" dirty="0"/>
              <a:t>  </a:t>
            </a:r>
          </a:p>
        </p:txBody>
      </p:sp>
      <p:pic>
        <p:nvPicPr>
          <p:cNvPr id="19458" name="Picture 2"/>
          <p:cNvPicPr>
            <a:picLocks noChangeAspect="1" noChangeArrowheads="1"/>
          </p:cNvPicPr>
          <p:nvPr/>
        </p:nvPicPr>
        <p:blipFill>
          <a:blip r:embed="rId2" cstate="print"/>
          <a:srcRect/>
          <a:stretch>
            <a:fillRect/>
          </a:stretch>
        </p:blipFill>
        <p:spPr bwMode="auto">
          <a:xfrm>
            <a:off x="609600" y="1550849"/>
            <a:ext cx="4794250" cy="4240351"/>
          </a:xfrm>
          <a:prstGeom prst="rect">
            <a:avLst/>
          </a:prstGeom>
          <a:noFill/>
          <a:ln w="9525">
            <a:noFill/>
            <a:miter lim="800000"/>
            <a:headEnd/>
            <a:tailEnd/>
          </a:ln>
        </p:spPr>
      </p:pic>
      <p:sp>
        <p:nvSpPr>
          <p:cNvPr id="6" name="Rectangle 5"/>
          <p:cNvSpPr/>
          <p:nvPr/>
        </p:nvSpPr>
        <p:spPr>
          <a:xfrm>
            <a:off x="685800" y="6019800"/>
            <a:ext cx="1350563" cy="276999"/>
          </a:xfrm>
          <a:prstGeom prst="rect">
            <a:avLst/>
          </a:prstGeom>
        </p:spPr>
        <p:txBody>
          <a:bodyPr wrap="none">
            <a:spAutoFit/>
          </a:bodyPr>
          <a:lstStyle/>
          <a:p>
            <a:r>
              <a:rPr lang="en-US" sz="1200" dirty="0"/>
              <a:t>Next, choose yes.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838200"/>
            <a:ext cx="3149324" cy="276999"/>
          </a:xfrm>
          <a:prstGeom prst="rect">
            <a:avLst/>
          </a:prstGeom>
        </p:spPr>
        <p:txBody>
          <a:bodyPr wrap="none">
            <a:spAutoFit/>
          </a:bodyPr>
          <a:lstStyle/>
          <a:p>
            <a:r>
              <a:rPr lang="en-US" sz="1200" b="1" dirty="0"/>
              <a:t>CONNECTING TO WINDOWS INSTANCE </a:t>
            </a:r>
          </a:p>
        </p:txBody>
      </p:sp>
      <p:sp>
        <p:nvSpPr>
          <p:cNvPr id="5" name="Rectangle 4"/>
          <p:cNvSpPr/>
          <p:nvPr/>
        </p:nvSpPr>
        <p:spPr>
          <a:xfrm>
            <a:off x="457200" y="1143000"/>
            <a:ext cx="8153400" cy="461665"/>
          </a:xfrm>
          <a:prstGeom prst="rect">
            <a:avLst/>
          </a:prstGeom>
        </p:spPr>
        <p:txBody>
          <a:bodyPr wrap="square">
            <a:spAutoFit/>
          </a:bodyPr>
          <a:lstStyle/>
          <a:p>
            <a:r>
              <a:rPr lang="en-US" sz="1200" dirty="0"/>
              <a:t>Under Services drop down list, choose EC2 from compute section, then make sure you are in the region where you created the instances. </a:t>
            </a:r>
          </a:p>
        </p:txBody>
      </p:sp>
      <p:pic>
        <p:nvPicPr>
          <p:cNvPr id="8" name="Picture 7" descr="Untitled.png"/>
          <p:cNvPicPr>
            <a:picLocks noChangeAspect="1"/>
          </p:cNvPicPr>
          <p:nvPr/>
        </p:nvPicPr>
        <p:blipFill>
          <a:blip r:embed="rId2" cstate="print"/>
          <a:stretch>
            <a:fillRect/>
          </a:stretch>
        </p:blipFill>
        <p:spPr>
          <a:xfrm>
            <a:off x="457200" y="1600200"/>
            <a:ext cx="7239000" cy="2627871"/>
          </a:xfrm>
          <a:prstGeom prst="rect">
            <a:avLst/>
          </a:prstGeom>
        </p:spPr>
      </p:pic>
      <p:sp>
        <p:nvSpPr>
          <p:cNvPr id="9" name="Rectangle 8"/>
          <p:cNvSpPr/>
          <p:nvPr/>
        </p:nvSpPr>
        <p:spPr>
          <a:xfrm>
            <a:off x="457200" y="4334470"/>
            <a:ext cx="8001000" cy="276999"/>
          </a:xfrm>
          <a:prstGeom prst="rect">
            <a:avLst/>
          </a:prstGeom>
        </p:spPr>
        <p:txBody>
          <a:bodyPr wrap="square">
            <a:spAutoFit/>
          </a:bodyPr>
          <a:lstStyle/>
          <a:p>
            <a:r>
              <a:rPr lang="en-US" sz="1200" dirty="0"/>
              <a:t>Next, from the left pane select Instances under INSTANCES section to list the instances. </a:t>
            </a:r>
          </a:p>
        </p:txBody>
      </p:sp>
      <p:pic>
        <p:nvPicPr>
          <p:cNvPr id="2052" name="Picture 4"/>
          <p:cNvPicPr>
            <a:picLocks noChangeAspect="1" noChangeArrowheads="1"/>
          </p:cNvPicPr>
          <p:nvPr/>
        </p:nvPicPr>
        <p:blipFill>
          <a:blip r:embed="rId3" cstate="print"/>
          <a:srcRect/>
          <a:stretch>
            <a:fillRect/>
          </a:stretch>
        </p:blipFill>
        <p:spPr bwMode="auto">
          <a:xfrm>
            <a:off x="533400" y="4648200"/>
            <a:ext cx="7162800" cy="20574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2" cstate="print"/>
          <a:srcRect/>
          <a:stretch>
            <a:fillRect/>
          </a:stretch>
        </p:blipFill>
        <p:spPr bwMode="auto">
          <a:xfrm>
            <a:off x="990600" y="838200"/>
            <a:ext cx="3243262" cy="2315316"/>
          </a:xfrm>
          <a:prstGeom prst="rect">
            <a:avLst/>
          </a:prstGeom>
          <a:noFill/>
          <a:ln w="9525">
            <a:noFill/>
            <a:miter lim="800000"/>
            <a:headEnd/>
            <a:tailEnd/>
          </a:ln>
        </p:spPr>
      </p:pic>
      <p:sp>
        <p:nvSpPr>
          <p:cNvPr id="6" name="Rectangle 5"/>
          <p:cNvSpPr/>
          <p:nvPr/>
        </p:nvSpPr>
        <p:spPr>
          <a:xfrm>
            <a:off x="685800" y="3228201"/>
            <a:ext cx="6019800" cy="276999"/>
          </a:xfrm>
          <a:prstGeom prst="rect">
            <a:avLst/>
          </a:prstGeom>
        </p:spPr>
        <p:txBody>
          <a:bodyPr wrap="square">
            <a:spAutoFit/>
          </a:bodyPr>
          <a:lstStyle/>
          <a:p>
            <a:r>
              <a:rPr lang="en-US" sz="1200" dirty="0"/>
              <a:t>Now enter the username based on the Linux </a:t>
            </a:r>
            <a:r>
              <a:rPr lang="en-US" sz="1200" dirty="0" err="1"/>
              <a:t>distro</a:t>
            </a:r>
            <a:r>
              <a:rPr lang="en-US" sz="1200" dirty="0"/>
              <a:t> and enter to connect. </a:t>
            </a:r>
          </a:p>
        </p:txBody>
      </p:sp>
      <p:pic>
        <p:nvPicPr>
          <p:cNvPr id="20484" name="Picture 4"/>
          <p:cNvPicPr>
            <a:picLocks noChangeAspect="1" noChangeArrowheads="1"/>
          </p:cNvPicPr>
          <p:nvPr/>
        </p:nvPicPr>
        <p:blipFill>
          <a:blip r:embed="rId3" cstate="print"/>
          <a:srcRect/>
          <a:stretch>
            <a:fillRect/>
          </a:stretch>
        </p:blipFill>
        <p:spPr bwMode="auto">
          <a:xfrm>
            <a:off x="304800" y="3505200"/>
            <a:ext cx="8699500" cy="184785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143000"/>
            <a:ext cx="7696200" cy="323165"/>
          </a:xfrm>
          <a:prstGeom prst="rect">
            <a:avLst/>
          </a:prstGeom>
        </p:spPr>
        <p:txBody>
          <a:bodyPr wrap="square">
            <a:spAutoFit/>
          </a:bodyPr>
          <a:lstStyle/>
          <a:p>
            <a:r>
              <a:rPr lang="en-US" sz="1500" b="1" dirty="0"/>
              <a:t>Find the below default usernames for the different Linux distributions. </a:t>
            </a:r>
          </a:p>
        </p:txBody>
      </p:sp>
      <p:graphicFrame>
        <p:nvGraphicFramePr>
          <p:cNvPr id="8" name="Table 7"/>
          <p:cNvGraphicFramePr>
            <a:graphicFrameLocks noGrp="1"/>
          </p:cNvGraphicFramePr>
          <p:nvPr/>
        </p:nvGraphicFramePr>
        <p:xfrm>
          <a:off x="457200" y="1676400"/>
          <a:ext cx="6096000" cy="25958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b="1" dirty="0"/>
                        <a:t>LINUX DISTRO </a:t>
                      </a:r>
                      <a:endParaRPr lang="en-US" dirty="0"/>
                    </a:p>
                  </a:txBody>
                  <a:tcPr/>
                </a:tc>
                <a:tc>
                  <a:txBody>
                    <a:bodyPr/>
                    <a:lstStyle/>
                    <a:p>
                      <a:r>
                        <a:rPr lang="en-US" b="1" dirty="0"/>
                        <a:t>DEFAULT USERNAME </a:t>
                      </a:r>
                      <a:endParaRPr lang="en-US" dirty="0"/>
                    </a:p>
                  </a:txBody>
                  <a:tcPr/>
                </a:tc>
                <a:extLst>
                  <a:ext uri="{0D108BD9-81ED-4DB2-BD59-A6C34878D82A}">
                    <a16:rowId xmlns:a16="http://schemas.microsoft.com/office/drawing/2014/main" val="10000"/>
                  </a:ext>
                </a:extLst>
              </a:tr>
              <a:tr h="370840">
                <a:tc>
                  <a:txBody>
                    <a:bodyPr/>
                    <a:lstStyle/>
                    <a:p>
                      <a:r>
                        <a:rPr lang="en-US" dirty="0"/>
                        <a:t>AMAZON LINUX	</a:t>
                      </a:r>
                    </a:p>
                  </a:txBody>
                  <a:tcPr/>
                </a:tc>
                <a:tc>
                  <a:txBody>
                    <a:bodyPr/>
                    <a:lstStyle/>
                    <a:p>
                      <a:r>
                        <a:rPr lang="en-US" dirty="0"/>
                        <a:t>ec2-user </a:t>
                      </a:r>
                    </a:p>
                  </a:txBody>
                  <a:tcPr/>
                </a:tc>
                <a:extLst>
                  <a:ext uri="{0D108BD9-81ED-4DB2-BD59-A6C34878D82A}">
                    <a16:rowId xmlns:a16="http://schemas.microsoft.com/office/drawing/2014/main" val="10001"/>
                  </a:ext>
                </a:extLst>
              </a:tr>
              <a:tr h="370840">
                <a:tc>
                  <a:txBody>
                    <a:bodyPr/>
                    <a:lstStyle/>
                    <a:p>
                      <a:r>
                        <a:rPr lang="en-US" dirty="0"/>
                        <a:t>REDHAT </a:t>
                      </a:r>
                    </a:p>
                  </a:txBody>
                  <a:tcPr/>
                </a:tc>
                <a:tc>
                  <a:txBody>
                    <a:bodyPr/>
                    <a:lstStyle/>
                    <a:p>
                      <a:r>
                        <a:rPr lang="en-US" dirty="0"/>
                        <a:t>ec2-user </a:t>
                      </a:r>
                    </a:p>
                  </a:txBody>
                  <a:tcPr/>
                </a:tc>
                <a:extLst>
                  <a:ext uri="{0D108BD9-81ED-4DB2-BD59-A6C34878D82A}">
                    <a16:rowId xmlns:a16="http://schemas.microsoft.com/office/drawing/2014/main" val="10002"/>
                  </a:ext>
                </a:extLst>
              </a:tr>
              <a:tr h="370840">
                <a:tc>
                  <a:txBody>
                    <a:bodyPr/>
                    <a:lstStyle/>
                    <a:p>
                      <a:r>
                        <a:rPr lang="en-US" dirty="0"/>
                        <a:t>CENTOS </a:t>
                      </a:r>
                    </a:p>
                  </a:txBody>
                  <a:tcPr/>
                </a:tc>
                <a:tc>
                  <a:txBody>
                    <a:bodyPr/>
                    <a:lstStyle/>
                    <a:p>
                      <a:r>
                        <a:rPr lang="en-US" dirty="0"/>
                        <a:t>root</a:t>
                      </a:r>
                    </a:p>
                  </a:txBody>
                  <a:tcPr/>
                </a:tc>
                <a:extLst>
                  <a:ext uri="{0D108BD9-81ED-4DB2-BD59-A6C34878D82A}">
                    <a16:rowId xmlns:a16="http://schemas.microsoft.com/office/drawing/2014/main" val="10003"/>
                  </a:ext>
                </a:extLst>
              </a:tr>
              <a:tr h="370840">
                <a:tc>
                  <a:txBody>
                    <a:bodyPr/>
                    <a:lstStyle/>
                    <a:p>
                      <a:r>
                        <a:rPr lang="en-US" dirty="0"/>
                        <a:t>UBUNTU</a:t>
                      </a:r>
                    </a:p>
                  </a:txBody>
                  <a:tcPr/>
                </a:tc>
                <a:tc>
                  <a:txBody>
                    <a:bodyPr/>
                    <a:lstStyle/>
                    <a:p>
                      <a:r>
                        <a:rPr lang="en-US" dirty="0" err="1"/>
                        <a:t>ubuntu</a:t>
                      </a:r>
                      <a:endParaRPr lang="en-US" dirty="0"/>
                    </a:p>
                  </a:txBody>
                  <a:tcPr/>
                </a:tc>
                <a:extLst>
                  <a:ext uri="{0D108BD9-81ED-4DB2-BD59-A6C34878D82A}">
                    <a16:rowId xmlns:a16="http://schemas.microsoft.com/office/drawing/2014/main" val="10004"/>
                  </a:ext>
                </a:extLst>
              </a:tr>
              <a:tr h="370840">
                <a:tc>
                  <a:txBody>
                    <a:bodyPr/>
                    <a:lstStyle/>
                    <a:p>
                      <a:r>
                        <a:rPr lang="en-US" dirty="0"/>
                        <a:t>SUSE </a:t>
                      </a:r>
                    </a:p>
                  </a:txBody>
                  <a:tcPr/>
                </a:tc>
                <a:tc>
                  <a:txBody>
                    <a:bodyPr/>
                    <a:lstStyle/>
                    <a:p>
                      <a:r>
                        <a:rPr lang="en-US" dirty="0"/>
                        <a:t>ec2-user </a:t>
                      </a:r>
                    </a:p>
                  </a:txBody>
                  <a:tcPr/>
                </a:tc>
                <a:extLst>
                  <a:ext uri="{0D108BD9-81ED-4DB2-BD59-A6C34878D82A}">
                    <a16:rowId xmlns:a16="http://schemas.microsoft.com/office/drawing/2014/main" val="10005"/>
                  </a:ext>
                </a:extLst>
              </a:tr>
              <a:tr h="370840">
                <a:tc>
                  <a:txBody>
                    <a:bodyPr/>
                    <a:lstStyle/>
                    <a:p>
                      <a:r>
                        <a:rPr lang="en-US" dirty="0"/>
                        <a:t>DEBIAN 	</a:t>
                      </a:r>
                    </a:p>
                  </a:txBody>
                  <a:tcPr/>
                </a:tc>
                <a:tc>
                  <a:txBody>
                    <a:bodyPr/>
                    <a:lstStyle/>
                    <a:p>
                      <a:r>
                        <a:rPr lang="en-US" dirty="0"/>
                        <a:t>admin</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914400"/>
            <a:ext cx="8534400" cy="276999"/>
          </a:xfrm>
          <a:prstGeom prst="rect">
            <a:avLst/>
          </a:prstGeom>
        </p:spPr>
        <p:txBody>
          <a:bodyPr wrap="square">
            <a:spAutoFit/>
          </a:bodyPr>
          <a:lstStyle/>
          <a:p>
            <a:r>
              <a:rPr lang="en-US" sz="1200" dirty="0"/>
              <a:t>Next, select your windows instance from the instances list then Click on Connect.</a:t>
            </a:r>
          </a:p>
        </p:txBody>
      </p:sp>
      <p:sp>
        <p:nvSpPr>
          <p:cNvPr id="6" name="Rectangle 5"/>
          <p:cNvSpPr/>
          <p:nvPr/>
        </p:nvSpPr>
        <p:spPr>
          <a:xfrm>
            <a:off x="228600" y="2832968"/>
            <a:ext cx="6629400" cy="276999"/>
          </a:xfrm>
          <a:prstGeom prst="rect">
            <a:avLst/>
          </a:prstGeom>
        </p:spPr>
        <p:txBody>
          <a:bodyPr wrap="square">
            <a:spAutoFit/>
          </a:bodyPr>
          <a:lstStyle/>
          <a:p>
            <a:r>
              <a:rPr lang="en-US" sz="1200" dirty="0"/>
              <a:t>Select </a:t>
            </a:r>
            <a:r>
              <a:rPr lang="en-US" sz="1200" b="1" dirty="0"/>
              <a:t>RDP Client</a:t>
            </a:r>
            <a:r>
              <a:rPr lang="en-US" sz="1200" dirty="0"/>
              <a:t>. Copy username and save on a notepad. Click on </a:t>
            </a:r>
            <a:r>
              <a:rPr lang="en-US" sz="1200" b="1" dirty="0"/>
              <a:t>Get password</a:t>
            </a:r>
          </a:p>
        </p:txBody>
      </p:sp>
      <p:pic>
        <p:nvPicPr>
          <p:cNvPr id="7" name="Picture 6">
            <a:extLst>
              <a:ext uri="{FF2B5EF4-FFF2-40B4-BE49-F238E27FC236}">
                <a16:creationId xmlns:a16="http://schemas.microsoft.com/office/drawing/2014/main" id="{27E8C778-6A85-42DE-A0EF-6F9EEC0F1569}"/>
              </a:ext>
            </a:extLst>
          </p:cNvPr>
          <p:cNvPicPr>
            <a:picLocks noChangeAspect="1"/>
          </p:cNvPicPr>
          <p:nvPr/>
        </p:nvPicPr>
        <p:blipFill>
          <a:blip r:embed="rId2"/>
          <a:stretch>
            <a:fillRect/>
          </a:stretch>
        </p:blipFill>
        <p:spPr>
          <a:xfrm>
            <a:off x="381000" y="1451778"/>
            <a:ext cx="8229600" cy="1259311"/>
          </a:xfrm>
          <a:prstGeom prst="rect">
            <a:avLst/>
          </a:prstGeom>
        </p:spPr>
      </p:pic>
      <p:pic>
        <p:nvPicPr>
          <p:cNvPr id="9" name="Picture 8">
            <a:extLst>
              <a:ext uri="{FF2B5EF4-FFF2-40B4-BE49-F238E27FC236}">
                <a16:creationId xmlns:a16="http://schemas.microsoft.com/office/drawing/2014/main" id="{7D49DD07-743F-4AA4-B145-4EE589F5FDB0}"/>
              </a:ext>
            </a:extLst>
          </p:cNvPr>
          <p:cNvPicPr>
            <a:picLocks noChangeAspect="1"/>
          </p:cNvPicPr>
          <p:nvPr/>
        </p:nvPicPr>
        <p:blipFill>
          <a:blip r:embed="rId3"/>
          <a:stretch>
            <a:fillRect/>
          </a:stretch>
        </p:blipFill>
        <p:spPr>
          <a:xfrm>
            <a:off x="5018863" y="3189392"/>
            <a:ext cx="3591737" cy="36620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1066800"/>
            <a:ext cx="6629400" cy="276999"/>
          </a:xfrm>
          <a:prstGeom prst="rect">
            <a:avLst/>
          </a:prstGeom>
        </p:spPr>
        <p:txBody>
          <a:bodyPr wrap="square">
            <a:spAutoFit/>
          </a:bodyPr>
          <a:lstStyle/>
          <a:p>
            <a:r>
              <a:rPr lang="en-US" sz="1200" dirty="0"/>
              <a:t>Click on Browse and select your PEM key pair. </a:t>
            </a:r>
          </a:p>
        </p:txBody>
      </p:sp>
      <p:pic>
        <p:nvPicPr>
          <p:cNvPr id="3" name="Picture 2">
            <a:extLst>
              <a:ext uri="{FF2B5EF4-FFF2-40B4-BE49-F238E27FC236}">
                <a16:creationId xmlns:a16="http://schemas.microsoft.com/office/drawing/2014/main" id="{3DBEFC8D-E542-4D0E-9742-8C72FB0F7589}"/>
              </a:ext>
            </a:extLst>
          </p:cNvPr>
          <p:cNvPicPr>
            <a:picLocks noChangeAspect="1"/>
          </p:cNvPicPr>
          <p:nvPr/>
        </p:nvPicPr>
        <p:blipFill>
          <a:blip r:embed="rId2"/>
          <a:stretch>
            <a:fillRect/>
          </a:stretch>
        </p:blipFill>
        <p:spPr>
          <a:xfrm>
            <a:off x="2514600" y="1524000"/>
            <a:ext cx="5943599" cy="5025306"/>
          </a:xfrm>
          <a:prstGeom prst="rect">
            <a:avLst/>
          </a:prstGeom>
        </p:spPr>
      </p:pic>
    </p:spTree>
    <p:extLst>
      <p:ext uri="{BB962C8B-B14F-4D97-AF65-F5344CB8AC3E}">
        <p14:creationId xmlns:p14="http://schemas.microsoft.com/office/powerpoint/2010/main" val="682235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914400"/>
            <a:ext cx="5029200" cy="276999"/>
          </a:xfrm>
          <a:prstGeom prst="rect">
            <a:avLst/>
          </a:prstGeom>
        </p:spPr>
        <p:txBody>
          <a:bodyPr wrap="square">
            <a:spAutoFit/>
          </a:bodyPr>
          <a:lstStyle/>
          <a:p>
            <a:r>
              <a:rPr lang="en-US" sz="1200" dirty="0"/>
              <a:t>Next, click on Decrypt Password to get the password. </a:t>
            </a:r>
          </a:p>
        </p:txBody>
      </p:sp>
      <p:pic>
        <p:nvPicPr>
          <p:cNvPr id="4098" name="Picture 2"/>
          <p:cNvPicPr>
            <a:picLocks noChangeAspect="1" noChangeArrowheads="1"/>
          </p:cNvPicPr>
          <p:nvPr/>
        </p:nvPicPr>
        <p:blipFill>
          <a:blip r:embed="rId2" cstate="print"/>
          <a:srcRect/>
          <a:stretch>
            <a:fillRect/>
          </a:stretch>
        </p:blipFill>
        <p:spPr bwMode="auto">
          <a:xfrm>
            <a:off x="457200" y="1219201"/>
            <a:ext cx="4419600" cy="2362200"/>
          </a:xfrm>
          <a:prstGeom prst="rect">
            <a:avLst/>
          </a:prstGeom>
          <a:noFill/>
          <a:ln w="9525">
            <a:noFill/>
            <a:miter lim="800000"/>
            <a:headEnd/>
            <a:tailEnd/>
          </a:ln>
        </p:spPr>
      </p:pic>
      <p:sp>
        <p:nvSpPr>
          <p:cNvPr id="6" name="Rectangle 5"/>
          <p:cNvSpPr/>
          <p:nvPr/>
        </p:nvSpPr>
        <p:spPr>
          <a:xfrm>
            <a:off x="457200" y="3653135"/>
            <a:ext cx="6400800" cy="276999"/>
          </a:xfrm>
          <a:prstGeom prst="rect">
            <a:avLst/>
          </a:prstGeom>
        </p:spPr>
        <p:txBody>
          <a:bodyPr wrap="square">
            <a:spAutoFit/>
          </a:bodyPr>
          <a:lstStyle/>
          <a:p>
            <a:r>
              <a:rPr lang="en-US" sz="1200" dirty="0"/>
              <a:t>You will get the credential information to connect to the windows instance. </a:t>
            </a:r>
          </a:p>
        </p:txBody>
      </p:sp>
      <p:pic>
        <p:nvPicPr>
          <p:cNvPr id="4099" name="Picture 3"/>
          <p:cNvPicPr>
            <a:picLocks noChangeAspect="1" noChangeArrowheads="1"/>
          </p:cNvPicPr>
          <p:nvPr/>
        </p:nvPicPr>
        <p:blipFill>
          <a:blip r:embed="rId3" cstate="print"/>
          <a:srcRect/>
          <a:stretch>
            <a:fillRect/>
          </a:stretch>
        </p:blipFill>
        <p:spPr bwMode="auto">
          <a:xfrm>
            <a:off x="457200" y="4038600"/>
            <a:ext cx="4419600" cy="25146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838200"/>
            <a:ext cx="7924800" cy="461665"/>
          </a:xfrm>
          <a:prstGeom prst="rect">
            <a:avLst/>
          </a:prstGeom>
        </p:spPr>
        <p:txBody>
          <a:bodyPr wrap="square">
            <a:spAutoFit/>
          </a:bodyPr>
          <a:lstStyle/>
          <a:p>
            <a:r>
              <a:rPr lang="en-US" sz="1200" dirty="0"/>
              <a:t>Now open remote desktop app in your desktop to connect to the windows instance on AWS. To open the remote desktop app, search for remote desktop in the windows search like below. </a:t>
            </a:r>
          </a:p>
        </p:txBody>
      </p:sp>
      <p:pic>
        <p:nvPicPr>
          <p:cNvPr id="5122" name="Picture 2"/>
          <p:cNvPicPr>
            <a:picLocks noChangeAspect="1" noChangeArrowheads="1"/>
          </p:cNvPicPr>
          <p:nvPr/>
        </p:nvPicPr>
        <p:blipFill>
          <a:blip r:embed="rId2" cstate="print"/>
          <a:srcRect/>
          <a:stretch>
            <a:fillRect/>
          </a:stretch>
        </p:blipFill>
        <p:spPr bwMode="auto">
          <a:xfrm>
            <a:off x="4495800" y="1299865"/>
            <a:ext cx="3962400" cy="2979479"/>
          </a:xfrm>
          <a:prstGeom prst="rect">
            <a:avLst/>
          </a:prstGeom>
          <a:noFill/>
          <a:ln w="9525">
            <a:noFill/>
            <a:miter lim="800000"/>
            <a:headEnd/>
            <a:tailEnd/>
          </a:ln>
        </p:spPr>
      </p:pic>
      <p:sp>
        <p:nvSpPr>
          <p:cNvPr id="6" name="Rectangle 5"/>
          <p:cNvSpPr/>
          <p:nvPr/>
        </p:nvSpPr>
        <p:spPr>
          <a:xfrm>
            <a:off x="685800" y="4343400"/>
            <a:ext cx="7848600" cy="461665"/>
          </a:xfrm>
          <a:prstGeom prst="rect">
            <a:avLst/>
          </a:prstGeom>
        </p:spPr>
        <p:txBody>
          <a:bodyPr wrap="square">
            <a:spAutoFit/>
          </a:bodyPr>
          <a:lstStyle/>
          <a:p>
            <a:r>
              <a:rPr lang="en-US" sz="1200" dirty="0"/>
              <a:t>Once remote desktop app opened, copy and paste the public DNS in the computer text box and click on connect to connect to the instance. </a:t>
            </a:r>
          </a:p>
        </p:txBody>
      </p:sp>
      <p:pic>
        <p:nvPicPr>
          <p:cNvPr id="5123" name="Picture 3"/>
          <p:cNvPicPr>
            <a:picLocks noChangeAspect="1" noChangeArrowheads="1"/>
          </p:cNvPicPr>
          <p:nvPr/>
        </p:nvPicPr>
        <p:blipFill>
          <a:blip r:embed="rId3" cstate="print"/>
          <a:srcRect/>
          <a:stretch>
            <a:fillRect/>
          </a:stretch>
        </p:blipFill>
        <p:spPr bwMode="auto">
          <a:xfrm>
            <a:off x="4495800" y="4741009"/>
            <a:ext cx="3962400" cy="1964591"/>
          </a:xfrm>
          <a:prstGeom prst="rect">
            <a:avLst/>
          </a:prstGeom>
          <a:noFill/>
          <a:ln w="9525">
            <a:noFill/>
            <a:miter lim="800000"/>
            <a:headEnd/>
            <a:tailEnd/>
          </a:ln>
        </p:spPr>
      </p:pic>
      <p:pic>
        <p:nvPicPr>
          <p:cNvPr id="3" name="Picture 2">
            <a:extLst>
              <a:ext uri="{FF2B5EF4-FFF2-40B4-BE49-F238E27FC236}">
                <a16:creationId xmlns:a16="http://schemas.microsoft.com/office/drawing/2014/main" id="{2501BA09-CDAC-448D-B013-C4FC3A280AC0}"/>
              </a:ext>
            </a:extLst>
          </p:cNvPr>
          <p:cNvPicPr>
            <a:picLocks noChangeAspect="1"/>
          </p:cNvPicPr>
          <p:nvPr/>
        </p:nvPicPr>
        <p:blipFill>
          <a:blip r:embed="rId4"/>
          <a:stretch>
            <a:fillRect/>
          </a:stretch>
        </p:blipFill>
        <p:spPr>
          <a:xfrm>
            <a:off x="455254" y="4953000"/>
            <a:ext cx="3962400" cy="17526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914400"/>
            <a:ext cx="8077200" cy="276999"/>
          </a:xfrm>
          <a:prstGeom prst="rect">
            <a:avLst/>
          </a:prstGeom>
        </p:spPr>
        <p:txBody>
          <a:bodyPr wrap="square">
            <a:spAutoFit/>
          </a:bodyPr>
          <a:lstStyle/>
          <a:p>
            <a:r>
              <a:rPr lang="en-US" sz="1200" dirty="0"/>
              <a:t>Specify the username and password in the respective fields and choose OK to connect.</a:t>
            </a:r>
          </a:p>
        </p:txBody>
      </p:sp>
      <p:pic>
        <p:nvPicPr>
          <p:cNvPr id="6146" name="Picture 2"/>
          <p:cNvPicPr>
            <a:picLocks noChangeAspect="1" noChangeArrowheads="1"/>
          </p:cNvPicPr>
          <p:nvPr/>
        </p:nvPicPr>
        <p:blipFill>
          <a:blip r:embed="rId2" cstate="print"/>
          <a:srcRect/>
          <a:stretch>
            <a:fillRect/>
          </a:stretch>
        </p:blipFill>
        <p:spPr bwMode="auto">
          <a:xfrm>
            <a:off x="4038600" y="1423114"/>
            <a:ext cx="3962399" cy="2830185"/>
          </a:xfrm>
          <a:prstGeom prst="rect">
            <a:avLst/>
          </a:prstGeom>
          <a:noFill/>
          <a:ln w="9525">
            <a:noFill/>
            <a:miter lim="800000"/>
            <a:headEnd/>
            <a:tailEnd/>
          </a:ln>
        </p:spPr>
      </p:pic>
      <p:sp>
        <p:nvSpPr>
          <p:cNvPr id="6" name="Rectangle 5"/>
          <p:cNvSpPr/>
          <p:nvPr/>
        </p:nvSpPr>
        <p:spPr>
          <a:xfrm>
            <a:off x="457200" y="4114800"/>
            <a:ext cx="2072875" cy="276999"/>
          </a:xfrm>
          <a:prstGeom prst="rect">
            <a:avLst/>
          </a:prstGeom>
        </p:spPr>
        <p:txBody>
          <a:bodyPr wrap="none">
            <a:spAutoFit/>
          </a:bodyPr>
          <a:lstStyle/>
          <a:p>
            <a:r>
              <a:rPr lang="en-US" sz="1200" dirty="0"/>
              <a:t>Then choose yes to connect. </a:t>
            </a:r>
          </a:p>
        </p:txBody>
      </p:sp>
      <p:pic>
        <p:nvPicPr>
          <p:cNvPr id="6147" name="Picture 3"/>
          <p:cNvPicPr>
            <a:picLocks noChangeAspect="1" noChangeArrowheads="1"/>
          </p:cNvPicPr>
          <p:nvPr/>
        </p:nvPicPr>
        <p:blipFill>
          <a:blip r:embed="rId3" cstate="print"/>
          <a:srcRect/>
          <a:stretch>
            <a:fillRect/>
          </a:stretch>
        </p:blipFill>
        <p:spPr bwMode="auto">
          <a:xfrm>
            <a:off x="4038600" y="4359142"/>
            <a:ext cx="3962399" cy="23622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53840" y="822066"/>
            <a:ext cx="4142160" cy="369332"/>
          </a:xfrm>
          <a:prstGeom prst="rect">
            <a:avLst/>
          </a:prstGeom>
        </p:spPr>
        <p:txBody>
          <a:bodyPr wrap="none">
            <a:spAutoFit/>
          </a:bodyPr>
          <a:lstStyle/>
          <a:p>
            <a:pPr algn="ctr"/>
            <a:r>
              <a:rPr lang="en-US" b="1" dirty="0"/>
              <a:t>CONNECTING TO LINUX INSTANCE </a:t>
            </a:r>
          </a:p>
        </p:txBody>
      </p:sp>
      <p:sp>
        <p:nvSpPr>
          <p:cNvPr id="5" name="Rectangle 4"/>
          <p:cNvSpPr/>
          <p:nvPr/>
        </p:nvSpPr>
        <p:spPr>
          <a:xfrm>
            <a:off x="152400" y="1219200"/>
            <a:ext cx="8534400" cy="461665"/>
          </a:xfrm>
          <a:prstGeom prst="rect">
            <a:avLst/>
          </a:prstGeom>
        </p:spPr>
        <p:txBody>
          <a:bodyPr wrap="square">
            <a:spAutoFit/>
          </a:bodyPr>
          <a:lstStyle/>
          <a:p>
            <a:r>
              <a:rPr lang="en-US" sz="1200" dirty="0"/>
              <a:t>To connect to Linux instance, we need an app like remote desktop for windows. There are two applications called putty or </a:t>
            </a:r>
            <a:r>
              <a:rPr lang="en-US" sz="1200" dirty="0" err="1"/>
              <a:t>mobaxterm</a:t>
            </a:r>
            <a:r>
              <a:rPr lang="en-US" sz="1200" dirty="0"/>
              <a:t>, we can use any one to access the Linux instances.</a:t>
            </a:r>
          </a:p>
        </p:txBody>
      </p:sp>
      <p:sp>
        <p:nvSpPr>
          <p:cNvPr id="6" name="Rectangle 5"/>
          <p:cNvSpPr/>
          <p:nvPr/>
        </p:nvSpPr>
        <p:spPr>
          <a:xfrm>
            <a:off x="152400" y="1752600"/>
            <a:ext cx="3112647" cy="307777"/>
          </a:xfrm>
          <a:prstGeom prst="rect">
            <a:avLst/>
          </a:prstGeom>
        </p:spPr>
        <p:txBody>
          <a:bodyPr wrap="none">
            <a:spAutoFit/>
          </a:bodyPr>
          <a:lstStyle/>
          <a:p>
            <a:r>
              <a:rPr lang="en-US" sz="1400" b="1" dirty="0"/>
              <a:t>ACCESSING USING MOBAXTERM: </a:t>
            </a:r>
          </a:p>
        </p:txBody>
      </p:sp>
      <p:sp>
        <p:nvSpPr>
          <p:cNvPr id="7" name="Rectangle 6"/>
          <p:cNvSpPr/>
          <p:nvPr/>
        </p:nvSpPr>
        <p:spPr>
          <a:xfrm>
            <a:off x="152400" y="2057400"/>
            <a:ext cx="4572000" cy="276999"/>
          </a:xfrm>
          <a:prstGeom prst="rect">
            <a:avLst/>
          </a:prstGeom>
        </p:spPr>
        <p:txBody>
          <a:bodyPr>
            <a:spAutoFit/>
          </a:bodyPr>
          <a:lstStyle/>
          <a:p>
            <a:r>
              <a:rPr lang="en-US" sz="1200" dirty="0"/>
              <a:t>You can download the </a:t>
            </a:r>
            <a:r>
              <a:rPr lang="en-US" sz="1200" dirty="0" err="1"/>
              <a:t>mobaxterm</a:t>
            </a:r>
            <a:r>
              <a:rPr lang="en-US" sz="1200" dirty="0"/>
              <a:t> app from below link.</a:t>
            </a:r>
          </a:p>
        </p:txBody>
      </p:sp>
      <p:sp>
        <p:nvSpPr>
          <p:cNvPr id="8" name="Rectangle 7"/>
          <p:cNvSpPr/>
          <p:nvPr/>
        </p:nvSpPr>
        <p:spPr>
          <a:xfrm>
            <a:off x="152400" y="2286000"/>
            <a:ext cx="5943600" cy="369332"/>
          </a:xfrm>
          <a:prstGeom prst="rect">
            <a:avLst/>
          </a:prstGeom>
        </p:spPr>
        <p:txBody>
          <a:bodyPr wrap="square">
            <a:spAutoFit/>
          </a:bodyPr>
          <a:lstStyle/>
          <a:p>
            <a:r>
              <a:rPr lang="en-US" dirty="0">
                <a:hlinkClick r:id="rId2"/>
              </a:rPr>
              <a:t>Download </a:t>
            </a:r>
            <a:r>
              <a:rPr lang="en-US" dirty="0" err="1">
                <a:hlinkClick r:id="rId2"/>
              </a:rPr>
              <a:t>MobaxTerm</a:t>
            </a:r>
            <a:endParaRPr lang="en-US" dirty="0"/>
          </a:p>
        </p:txBody>
      </p:sp>
      <p:sp>
        <p:nvSpPr>
          <p:cNvPr id="9" name="Rectangle 8"/>
          <p:cNvSpPr/>
          <p:nvPr/>
        </p:nvSpPr>
        <p:spPr>
          <a:xfrm>
            <a:off x="152400" y="2736501"/>
            <a:ext cx="5715000" cy="1015663"/>
          </a:xfrm>
          <a:prstGeom prst="rect">
            <a:avLst/>
          </a:prstGeom>
        </p:spPr>
        <p:txBody>
          <a:bodyPr wrap="square">
            <a:spAutoFit/>
          </a:bodyPr>
          <a:lstStyle/>
          <a:p>
            <a:r>
              <a:rPr lang="en-US" sz="1200" dirty="0"/>
              <a:t>Once opened click on download, unzip the file to desktop and click into the unzipped folder.</a:t>
            </a:r>
          </a:p>
          <a:p>
            <a:endParaRPr lang="en-US" sz="1200" dirty="0"/>
          </a:p>
          <a:p>
            <a:r>
              <a:rPr lang="en-US" sz="1200" dirty="0"/>
              <a:t>Double Click on MobaXterm_installer_22.0 and follow the instructions on the screen to install</a:t>
            </a:r>
          </a:p>
        </p:txBody>
      </p:sp>
      <p:pic>
        <p:nvPicPr>
          <p:cNvPr id="3" name="Picture 2">
            <a:extLst>
              <a:ext uri="{FF2B5EF4-FFF2-40B4-BE49-F238E27FC236}">
                <a16:creationId xmlns:a16="http://schemas.microsoft.com/office/drawing/2014/main" id="{237E0D20-A0C5-4D61-AF72-0123E51BB95B}"/>
              </a:ext>
            </a:extLst>
          </p:cNvPr>
          <p:cNvPicPr>
            <a:picLocks noChangeAspect="1"/>
          </p:cNvPicPr>
          <p:nvPr/>
        </p:nvPicPr>
        <p:blipFill>
          <a:blip r:embed="rId3"/>
          <a:stretch>
            <a:fillRect/>
          </a:stretch>
        </p:blipFill>
        <p:spPr>
          <a:xfrm>
            <a:off x="2209800" y="3733800"/>
            <a:ext cx="6400800" cy="2390775"/>
          </a:xfrm>
          <a:prstGeom prst="rect">
            <a:avLst/>
          </a:prstGeom>
        </p:spPr>
      </p:pic>
      <p:sp>
        <p:nvSpPr>
          <p:cNvPr id="12" name="TextBox 11">
            <a:extLst>
              <a:ext uri="{FF2B5EF4-FFF2-40B4-BE49-F238E27FC236}">
                <a16:creationId xmlns:a16="http://schemas.microsoft.com/office/drawing/2014/main" id="{DA2CD5B6-8C5A-4A07-8580-AA6E2938D9C3}"/>
              </a:ext>
            </a:extLst>
          </p:cNvPr>
          <p:cNvSpPr txBox="1"/>
          <p:nvPr/>
        </p:nvSpPr>
        <p:spPr>
          <a:xfrm>
            <a:off x="161109" y="6324600"/>
            <a:ext cx="7924800" cy="338554"/>
          </a:xfrm>
          <a:prstGeom prst="rect">
            <a:avLst/>
          </a:prstGeom>
          <a:noFill/>
        </p:spPr>
        <p:txBody>
          <a:bodyPr wrap="square">
            <a:spAutoFit/>
          </a:bodyPr>
          <a:lstStyle/>
          <a:p>
            <a:r>
              <a:rPr lang="en-US" sz="1600" dirty="0"/>
              <a:t>Once installation is completed, Search for </a:t>
            </a:r>
            <a:r>
              <a:rPr lang="en-US" sz="1600" dirty="0" err="1"/>
              <a:t>Mobaxterm</a:t>
            </a:r>
            <a:r>
              <a:rPr lang="en-US" sz="1600" dirty="0"/>
              <a:t> on your PC and open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838200"/>
            <a:ext cx="6248400" cy="276999"/>
          </a:xfrm>
          <a:prstGeom prst="rect">
            <a:avLst/>
          </a:prstGeom>
        </p:spPr>
        <p:txBody>
          <a:bodyPr wrap="square">
            <a:spAutoFit/>
          </a:bodyPr>
          <a:lstStyle/>
          <a:p>
            <a:r>
              <a:rPr lang="en-US" sz="1200" dirty="0"/>
              <a:t>Once app opened, click on the Session on the left side top corner of app. </a:t>
            </a:r>
          </a:p>
        </p:txBody>
      </p:sp>
      <p:pic>
        <p:nvPicPr>
          <p:cNvPr id="9218" name="Picture 2"/>
          <p:cNvPicPr>
            <a:picLocks noChangeAspect="1" noChangeArrowheads="1"/>
          </p:cNvPicPr>
          <p:nvPr/>
        </p:nvPicPr>
        <p:blipFill>
          <a:blip r:embed="rId2" cstate="print"/>
          <a:srcRect/>
          <a:stretch>
            <a:fillRect/>
          </a:stretch>
        </p:blipFill>
        <p:spPr bwMode="auto">
          <a:xfrm>
            <a:off x="304800" y="1143000"/>
            <a:ext cx="5105400" cy="2514600"/>
          </a:xfrm>
          <a:prstGeom prst="rect">
            <a:avLst/>
          </a:prstGeom>
          <a:noFill/>
          <a:ln w="9525">
            <a:noFill/>
            <a:miter lim="800000"/>
            <a:headEnd/>
            <a:tailEnd/>
          </a:ln>
        </p:spPr>
      </p:pic>
      <p:sp>
        <p:nvSpPr>
          <p:cNvPr id="6" name="Rectangle 5"/>
          <p:cNvSpPr/>
          <p:nvPr/>
        </p:nvSpPr>
        <p:spPr>
          <a:xfrm>
            <a:off x="228600" y="3810000"/>
            <a:ext cx="4572000" cy="276999"/>
          </a:xfrm>
          <a:prstGeom prst="rect">
            <a:avLst/>
          </a:prstGeom>
        </p:spPr>
        <p:txBody>
          <a:bodyPr>
            <a:spAutoFit/>
          </a:bodyPr>
          <a:lstStyle/>
          <a:p>
            <a:r>
              <a:rPr lang="en-US" sz="1200" dirty="0"/>
              <a:t>Choose SSH from the session settings wizard. </a:t>
            </a:r>
          </a:p>
        </p:txBody>
      </p:sp>
      <p:pic>
        <p:nvPicPr>
          <p:cNvPr id="9219" name="Picture 3"/>
          <p:cNvPicPr>
            <a:picLocks noChangeAspect="1" noChangeArrowheads="1"/>
          </p:cNvPicPr>
          <p:nvPr/>
        </p:nvPicPr>
        <p:blipFill>
          <a:blip r:embed="rId3" cstate="print"/>
          <a:srcRect/>
          <a:stretch>
            <a:fillRect/>
          </a:stretch>
        </p:blipFill>
        <p:spPr bwMode="auto">
          <a:xfrm>
            <a:off x="228600" y="4114800"/>
            <a:ext cx="5181600" cy="2632371"/>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6099</TotalTime>
  <Words>794</Words>
  <Application>Microsoft Office PowerPoint</Application>
  <PresentationFormat>On-screen Show (4:3)</PresentationFormat>
  <Paragraphs>70</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Calibri</vt:lpstr>
      <vt:lpstr>Constantia</vt:lpstr>
      <vt:lpstr>Wingdings 2</vt:lpstr>
      <vt:lpstr>Flow</vt:lpstr>
      <vt:lpstr>7-Connecting to Instances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godwill</dc:creator>
  <cp:lastModifiedBy>Godwill Ngwanah</cp:lastModifiedBy>
  <cp:revision>68</cp:revision>
  <dcterms:created xsi:type="dcterms:W3CDTF">2020-04-04T16:20:28Z</dcterms:created>
  <dcterms:modified xsi:type="dcterms:W3CDTF">2023-09-09T21:33:09Z</dcterms:modified>
</cp:coreProperties>
</file>